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71" autoAdjust="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2A57F-EFA5-479B-87E3-7993CD75D6C0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D5859-C815-4CB5-9953-B42B5C2C0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6920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F05D2D9-BD9F-4B34-A2FA-F5B9FCBFECA8}" type="datetimeFigureOut">
              <a:rPr lang="hu-HU" smtClean="0"/>
              <a:t>2022. 12. 08.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133AD5-29F4-45F7-A707-B267162C354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874639"/>
          </a:xfrm>
        </p:spPr>
        <p:txBody>
          <a:bodyPr>
            <a:noAutofit/>
          </a:bodyPr>
          <a:lstStyle/>
          <a:p>
            <a:r>
              <a:rPr lang="hu-H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 Mt. 2023. január 1.-tól hatályos módosításai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985664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Havasi Ügyvédi Iroda</a:t>
            </a:r>
          </a:p>
          <a:p>
            <a:r>
              <a:rPr lang="hu-H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51631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6EA3E94-3EFC-081E-694A-1C984061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500" dirty="0">
                <a:latin typeface="+mj-lt"/>
              </a:rPr>
              <a:t>A</a:t>
            </a:r>
            <a:r>
              <a:rPr lang="hu-HU" sz="1500" b="0" i="0" dirty="0">
                <a:effectLst/>
                <a:latin typeface="+mj-lt"/>
              </a:rPr>
              <a:t>z apasági szabadság és a szülői szabadság nem közvetlenül egy munkahelyhez tapadnak, ezért a munkáltató </a:t>
            </a:r>
            <a:r>
              <a:rPr lang="hu-HU" sz="1500" b="1" i="0" dirty="0">
                <a:effectLst/>
                <a:latin typeface="+mj-lt"/>
              </a:rPr>
              <a:t>igazolást</a:t>
            </a:r>
            <a:r>
              <a:rPr lang="hu-HU" sz="1500" b="0" i="0" dirty="0">
                <a:effectLst/>
                <a:latin typeface="+mj-lt"/>
              </a:rPr>
              <a:t> ad a munkavállaló részére a kiadott apasági szabadság, vagy szülői szabadság tartamáról, amelyben feltünteti a korábbi munkáltató által kiadott apasági szabadság vagy szülői szabadság tartamát is;</a:t>
            </a:r>
          </a:p>
          <a:p>
            <a:pPr algn="just"/>
            <a:r>
              <a:rPr lang="hu-HU" sz="1500" dirty="0">
                <a:latin typeface="+mj-lt"/>
              </a:rPr>
              <a:t>Apasági és szülői szabadságnál nincs arányosítási kötelezettség (decemberi munkaviszony létesítéskor és decemberi születéskor is megilleti a 10 munkanap)</a:t>
            </a:r>
            <a:endParaRPr lang="hu-HU" sz="1500" b="0" i="0" dirty="0">
              <a:effectLst/>
              <a:latin typeface="+mj-lt"/>
            </a:endParaRPr>
          </a:p>
          <a:p>
            <a:pPr algn="just"/>
            <a:r>
              <a:rPr lang="hu-HU" sz="1500" dirty="0">
                <a:latin typeface="+mj-lt"/>
              </a:rPr>
              <a:t>Munkavállaló rendelkezésére álló 7 munkanap szabadság kiadása megtagadható kivételesen fontos gazdasági okból, működését közvetlenül és súlyosan érintő ok esetén  (akárcsak a szülői szabadság)</a:t>
            </a:r>
          </a:p>
          <a:p>
            <a:pPr algn="just"/>
            <a:r>
              <a:rPr lang="hu-HU" sz="1500" dirty="0">
                <a:latin typeface="+mj-lt"/>
              </a:rPr>
              <a:t>A megtagadás, megszakítás írásbeli indokolt határozattal történik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A304399D-99AB-3EF4-7F7E-75BB053D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Egyéb szabadság szabályok</a:t>
            </a:r>
          </a:p>
        </p:txBody>
      </p:sp>
    </p:spTree>
    <p:extLst>
      <p:ext uri="{BB962C8B-B14F-4D97-AF65-F5344CB8AC3E}">
        <p14:creationId xmlns:p14="http://schemas.microsoft.com/office/powerpoint/2010/main" val="104496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01801A8-5672-FA2E-0D1B-043DE0785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500" b="1" dirty="0"/>
              <a:t>Egészségügyi alkalmatlanság </a:t>
            </a:r>
            <a:r>
              <a:rPr lang="hu-HU" sz="1500" dirty="0"/>
              <a:t>idejére (keresőképtelenséggel egy sorban, 55. §. (1) bekezdés a) pont); </a:t>
            </a:r>
            <a:r>
              <a:rPr lang="hu-HU" sz="1500" b="1" dirty="0"/>
              <a:t>nem jogosult távolléti díjra;</a:t>
            </a:r>
          </a:p>
          <a:p>
            <a:pPr algn="just"/>
            <a:r>
              <a:rPr lang="hu-HU" sz="1500" b="1" dirty="0"/>
              <a:t>Gondozói „szabadság”: </a:t>
            </a:r>
            <a:r>
              <a:rPr lang="hu-HU" sz="1500" b="0" i="0" dirty="0">
                <a:effectLst/>
                <a:latin typeface="+mj-lt"/>
              </a:rPr>
              <a:t>súlyos egészségi okból gondozásra szoruló hozzátartozója, vagy a munkavállalóval közös háztartásban élő személy személyes gondozása nyújtása céljából évente legfeljebb </a:t>
            </a:r>
            <a:r>
              <a:rPr lang="hu-HU" sz="1500" b="1" i="0" dirty="0">
                <a:effectLst/>
                <a:latin typeface="+mj-lt"/>
              </a:rPr>
              <a:t>öt munkanapra</a:t>
            </a:r>
            <a:r>
              <a:rPr lang="hu-HU" sz="1500" b="0" i="0" dirty="0">
                <a:effectLst/>
                <a:latin typeface="+mj-lt"/>
              </a:rPr>
              <a:t>. </a:t>
            </a:r>
          </a:p>
          <a:p>
            <a:pPr algn="just"/>
            <a:r>
              <a:rPr lang="hu-HU" sz="1500" dirty="0">
                <a:latin typeface="+mj-lt"/>
              </a:rPr>
              <a:t>A jogosult</a:t>
            </a:r>
            <a:r>
              <a:rPr lang="hu-HU" sz="1500" b="0" i="0" dirty="0">
                <a:effectLst/>
                <a:latin typeface="+mj-lt"/>
              </a:rPr>
              <a:t> kérésének megfelelő időpontban, legfeljebb két részletben kell biztosítani.</a:t>
            </a:r>
          </a:p>
          <a:p>
            <a:pPr algn="just"/>
            <a:r>
              <a:rPr lang="hu-HU" sz="1500" b="0" i="0" dirty="0">
                <a:effectLst/>
                <a:latin typeface="+mj-lt"/>
              </a:rPr>
              <a:t>A súlyos egészségi ok fennállását és a gondozás indokoltságát a gondozásra szoruló személy kezelőorvosa igazolja.</a:t>
            </a:r>
          </a:p>
          <a:p>
            <a:pPr algn="just"/>
            <a:r>
              <a:rPr lang="hu-HU" sz="1500" u="sng" dirty="0">
                <a:latin typeface="+mj-lt"/>
              </a:rPr>
              <a:t>Felmondási tilalomnak </a:t>
            </a:r>
            <a:r>
              <a:rPr lang="hu-HU" sz="1500" dirty="0">
                <a:latin typeface="+mj-lt"/>
              </a:rPr>
              <a:t>minősül a tartama</a:t>
            </a:r>
          </a:p>
          <a:p>
            <a:pPr algn="just"/>
            <a:r>
              <a:rPr lang="hu-HU" sz="1500" b="1" dirty="0">
                <a:latin typeface="+mj-lt"/>
              </a:rPr>
              <a:t>Távolléti díj nem jár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3FAC254-E564-3422-A0AF-5D43151C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Munkavégzés (rendelkezésre állás) alóli mentesülés új esetei</a:t>
            </a:r>
            <a:br>
              <a:rPr lang="hu-HU" sz="3200" b="1" dirty="0">
                <a:solidFill>
                  <a:schemeClr val="tx2"/>
                </a:solidFill>
              </a:rPr>
            </a:br>
            <a:r>
              <a:rPr lang="hu-HU" sz="3200" b="1" dirty="0">
                <a:solidFill>
                  <a:schemeClr val="tx2"/>
                </a:solidFill>
              </a:rPr>
              <a:t>Mt. 55.§</a:t>
            </a:r>
          </a:p>
        </p:txBody>
      </p:sp>
    </p:spTree>
    <p:extLst>
      <p:ext uri="{BB962C8B-B14F-4D97-AF65-F5344CB8AC3E}">
        <p14:creationId xmlns:p14="http://schemas.microsoft.com/office/powerpoint/2010/main" val="507398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12E01C3F-0D53-A56D-5FF5-6209F7603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spcBef>
                <a:spcPts val="0"/>
              </a:spcBef>
            </a:pPr>
            <a:r>
              <a:rPr lang="hu-HU" sz="1500" b="0" i="0" dirty="0">
                <a:effectLst/>
                <a:latin typeface="+mj-lt"/>
              </a:rPr>
              <a:t>A munkáltató – a munkavállaló kérelmére – </a:t>
            </a:r>
            <a:r>
              <a:rPr lang="hu-HU" sz="1500" b="1" i="0" dirty="0">
                <a:effectLst/>
                <a:latin typeface="+mj-lt"/>
              </a:rPr>
              <a:t>indokolási kötelesség hiányában </a:t>
            </a:r>
            <a:r>
              <a:rPr lang="hu-HU" sz="1500" b="0" i="0" dirty="0">
                <a:effectLst/>
                <a:latin typeface="+mj-lt"/>
              </a:rPr>
              <a:t>is megindokolja a munkaviszony megszüntetésére irányuló jognyilatkozatát, ha a munkavállaló </a:t>
            </a:r>
            <a:r>
              <a:rPr lang="hu-HU" sz="1500" b="1" i="0" dirty="0">
                <a:effectLst/>
                <a:latin typeface="+mj-lt"/>
              </a:rPr>
              <a:t>hivatkozása</a:t>
            </a:r>
            <a:r>
              <a:rPr lang="hu-HU" sz="1500" b="0" i="0" dirty="0">
                <a:effectLst/>
                <a:latin typeface="+mj-lt"/>
              </a:rPr>
              <a:t> szerint a munkaviszony megszüntetésére </a:t>
            </a:r>
            <a:r>
              <a:rPr lang="hu-HU" sz="1500" b="0" i="1" dirty="0">
                <a:effectLst/>
                <a:latin typeface="+mj-lt"/>
              </a:rPr>
              <a:t>a gondozói munkaidő-kedvezmény, az apasági szabadság, a szülői szabadság igénybevétele, a gyermek gondozása céljából fizetés nélküli szabadság igénybevétele, a rugalmas munkafeltételek kérelmezése, illetve a munkaszerződés módosítására irányuló kérelme </a:t>
            </a:r>
            <a:r>
              <a:rPr lang="hu-HU" sz="1500" b="0" i="0" dirty="0">
                <a:effectLst/>
                <a:latin typeface="+mj-lt"/>
              </a:rPr>
              <a:t>miatt került sor.</a:t>
            </a:r>
          </a:p>
          <a:p>
            <a:pPr lvl="1" algn="just">
              <a:spcBef>
                <a:spcPts val="0"/>
              </a:spcBef>
            </a:pPr>
            <a:r>
              <a:rPr lang="hu-HU" sz="1500" dirty="0">
                <a:latin typeface="+mj-lt"/>
              </a:rPr>
              <a:t>Esetek: próbaidő alatt azonnali hatályú, nyugdíjasnak minősülő, vezet állású munkavállaló, határozott idő</a:t>
            </a:r>
          </a:p>
          <a:p>
            <a:pPr lvl="1" algn="just">
              <a:spcBef>
                <a:spcPts val="0"/>
              </a:spcBef>
            </a:pPr>
            <a:r>
              <a:rPr lang="hu-HU" sz="1500" b="0" i="0" dirty="0">
                <a:effectLst/>
                <a:latin typeface="+mj-lt"/>
              </a:rPr>
              <a:t>Közléstől számított 15 napon belül kérhető.</a:t>
            </a:r>
          </a:p>
          <a:p>
            <a:pPr lvl="1" algn="just">
              <a:spcBef>
                <a:spcPts val="0"/>
              </a:spcBef>
            </a:pPr>
            <a:r>
              <a:rPr lang="hu-HU" sz="1500" dirty="0">
                <a:latin typeface="+mj-lt"/>
              </a:rPr>
              <a:t>Világos, valós és okszerű indokolási kötelezettség 15 napon belül</a:t>
            </a:r>
            <a:r>
              <a:rPr lang="hu-HU" sz="1500" b="0" i="0" dirty="0">
                <a:effectLst/>
                <a:latin typeface="+mj-lt"/>
              </a:rPr>
              <a:t> </a:t>
            </a:r>
          </a:p>
          <a:p>
            <a:pPr lvl="1" algn="just">
              <a:spcBef>
                <a:spcPts val="0"/>
              </a:spcBef>
            </a:pPr>
            <a:r>
              <a:rPr lang="hu-HU" sz="1500" dirty="0">
                <a:latin typeface="+mj-lt"/>
              </a:rPr>
              <a:t>Ezzel keresetindítási (felmondás megtámadása) határidő is kitolódik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CAF123BE-F1F3-EC44-ACDA-AE2D2EFE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Megszüntetés indokolási kötelezettség kikényszerítése akkor is, amikor ilyen nem terheli a munkáltatót</a:t>
            </a:r>
          </a:p>
        </p:txBody>
      </p:sp>
    </p:spTree>
    <p:extLst>
      <p:ext uri="{BB962C8B-B14F-4D97-AF65-F5344CB8AC3E}">
        <p14:creationId xmlns:p14="http://schemas.microsoft.com/office/powerpoint/2010/main" val="701684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4871E41-928D-35B4-F986-457CB3D9C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/>
          </a:bodyPr>
          <a:lstStyle/>
          <a:p>
            <a:r>
              <a:rPr lang="hu-HU" sz="1500" dirty="0"/>
              <a:t>Rendeltetésszerű, nem csak formálisan jogszerű joggyakorlás követelménye</a:t>
            </a:r>
          </a:p>
          <a:p>
            <a:pPr algn="just"/>
            <a:r>
              <a:rPr lang="hu-HU" sz="1500" dirty="0"/>
              <a:t>Szigorúbb bizonyítási teher, hasonlóan az egyenlő bánásmód sérelméhez: munkavállaló bizonyítja a sérelmezett tényt, körülményt és, hogy őt hátrány érte, míg a munkáltató bizonyítja, hogy ezek között nem áll fenn okozati összefüggés (pl. felmondás oka ugyan valós, de más is „meghúzódik” a háttérben)</a:t>
            </a:r>
          </a:p>
          <a:p>
            <a:pPr algn="just"/>
            <a:r>
              <a:rPr lang="hu-HU" sz="1500" dirty="0"/>
              <a:t>Munkaviszony helyreállítása mint jogkövetkezmény, ha a megszüntetésre joggal való visszaélés tilalmába ütköző módon került sor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0306B63-CE0C-49C5-828F-91F04EDC0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Joggal való visszaélés szigorúbb szabályai</a:t>
            </a:r>
          </a:p>
        </p:txBody>
      </p:sp>
    </p:spTree>
    <p:extLst>
      <p:ext uri="{BB962C8B-B14F-4D97-AF65-F5344CB8AC3E}">
        <p14:creationId xmlns:p14="http://schemas.microsoft.com/office/powerpoint/2010/main" val="413611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8FB1B924-8BD0-41FD-2CE1-D3C34DB57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1500" dirty="0"/>
              <a:t>Időtartam számítás szabálya lényegesen változott: megtartott a határidő, ha a jognyilatkozatot legkésőbb az utolsó napon postára adják. Jelentősége: </a:t>
            </a:r>
            <a:r>
              <a:rPr lang="hu-HU" sz="1500" b="1" dirty="0"/>
              <a:t>próbaidő alatt elegendő az utolsó napon postára adni az azonnali hatályú felmondást, nem feltétel már, hogy a munkavállaló át is vegye ezen időtartam alatt.</a:t>
            </a:r>
          </a:p>
          <a:p>
            <a:pPr algn="just"/>
            <a:r>
              <a:rPr lang="hu-HU" sz="1500" dirty="0"/>
              <a:t>40 órás heti pihenőidő szűkebb körben való lehetővé tétele (új. Mt. 106. § (3) bekezdés);</a:t>
            </a:r>
          </a:p>
          <a:p>
            <a:pPr algn="just"/>
            <a:r>
              <a:rPr lang="hu-HU" sz="1500" dirty="0"/>
              <a:t>Utasítás megtagadás (Mt. 54. §) esetköreinél apróbb pontosítás, azonban távolléti díj illeti meg a munkát jogszerűen megtagadó munkavállalót a rendelkezésre állás tartama alatt. </a:t>
            </a:r>
          </a:p>
          <a:p>
            <a:pPr algn="just"/>
            <a:r>
              <a:rPr lang="hu-HU" sz="1500" dirty="0"/>
              <a:t>Ismételt határozott idejű munkaviszony esetén próbaidő nem köthető ki</a:t>
            </a:r>
          </a:p>
          <a:p>
            <a:pPr algn="just"/>
            <a:r>
              <a:rPr lang="hu-HU" sz="1500" dirty="0"/>
              <a:t>12 hónapos vagy rövidebb munkaviszony esetén próbaidő arányosítása</a:t>
            </a:r>
          </a:p>
          <a:p>
            <a:pPr algn="just"/>
            <a:r>
              <a:rPr lang="hu-HU" sz="1500" b="0" i="0" u="none" strike="noStrike" baseline="0" dirty="0">
                <a:latin typeface="+mj-lt"/>
              </a:rPr>
              <a:t>Kollektív szerződés rendelkezése alapján a már közölt munkaidőbeosztás a beosztás szerinti napi munkaidő kezdetét megelőzően legfeljebb negyvennyolc órával módosítható.</a:t>
            </a:r>
            <a:endParaRPr lang="hu-HU" sz="1500" dirty="0">
              <a:latin typeface="+mj-lt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EF2B19D-98E4-2845-6123-9AC21ED6B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Egyéb</a:t>
            </a:r>
          </a:p>
        </p:txBody>
      </p:sp>
    </p:spTree>
    <p:extLst>
      <p:ext uri="{BB962C8B-B14F-4D97-AF65-F5344CB8AC3E}">
        <p14:creationId xmlns:p14="http://schemas.microsoft.com/office/powerpoint/2010/main" val="30344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500" dirty="0"/>
              <a:t>Jogharmonizáció: Az Európai Unióban alkalmazandó </a:t>
            </a:r>
            <a:r>
              <a:rPr lang="hu-HU" sz="1500" b="1" dirty="0"/>
              <a:t>átlátható és kiszámítható munkafeltételekről</a:t>
            </a:r>
            <a:r>
              <a:rPr lang="hu-HU" sz="1500" dirty="0"/>
              <a:t> szóló, 2019. június 20-i (EU) 2019/1152 európai parlamenti és tanács irányelv (a továbbiakban: 2019/1152 irányelv) átültetése. A szülők és a gondozók vonatkozásában a </a:t>
            </a:r>
            <a:r>
              <a:rPr lang="hu-HU" sz="1500" b="1" dirty="0"/>
              <a:t>munka és a magánélet közötti egyensúlyról </a:t>
            </a:r>
            <a:r>
              <a:rPr lang="hu-HU" sz="1500" dirty="0"/>
              <a:t>és a 2010/18/EU tanácsi irányelv hatályon kívül helyezéséről szóló, 2019. június 20-i, (EU) 2019/1158 európai parlamenti és tanácsi irányelv (a továbbiakban: 2019/1158 irányelv) átültetése stb.</a:t>
            </a:r>
          </a:p>
          <a:p>
            <a:pPr algn="just"/>
            <a:r>
              <a:rPr lang="hu-HU" sz="1500" dirty="0"/>
              <a:t>Apa és szülői szabadság „minimumon” tartása</a:t>
            </a:r>
          </a:p>
          <a:p>
            <a:pPr algn="just"/>
            <a:r>
              <a:rPr lang="hu-HU" sz="1500" dirty="0"/>
              <a:t>„Salátatörvény” jelleggel további munkáltatói szempontok beépítése</a:t>
            </a:r>
          </a:p>
          <a:p>
            <a:pPr algn="just"/>
            <a:r>
              <a:rPr lang="hu-HU" sz="1500" dirty="0"/>
              <a:t>Munkaszerződés kötelező elemeinek további lazítása</a:t>
            </a:r>
          </a:p>
          <a:p>
            <a:pPr algn="just"/>
            <a:r>
              <a:rPr lang="hu-HU" sz="1500" dirty="0"/>
              <a:t>További potenciális jogvita források beépítése (bizonyítási teher megfordítása joggal való visszaélés esetén pl.)</a:t>
            </a:r>
          </a:p>
          <a:p>
            <a:pPr algn="just"/>
            <a:r>
              <a:rPr lang="hu-HU" sz="1500" dirty="0"/>
              <a:t>Hatálybalépés: folyamatban lévő jogviszonyokra is alkalmazandó, kivéve próbaidő hosszabbítás</a:t>
            </a:r>
          </a:p>
          <a:p>
            <a:pPr algn="just"/>
            <a:endParaRPr lang="hu-H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Módosítás deklarált célja és ami sikerült</a:t>
            </a:r>
          </a:p>
        </p:txBody>
      </p:sp>
    </p:spTree>
    <p:extLst>
      <p:ext uri="{BB962C8B-B14F-4D97-AF65-F5344CB8AC3E}">
        <p14:creationId xmlns:p14="http://schemas.microsoft.com/office/powerpoint/2010/main" val="162152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644B02E1-59E8-205F-BF2C-D9ED42D29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1500" dirty="0">
                <a:latin typeface="+mj-lt"/>
                <a:cs typeface="Times New Roman" panose="02020603050405020304" pitchFamily="18" charset="0"/>
              </a:rPr>
              <a:t>„Eltérő megállapodás hiányában” a munkaviszony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1500" dirty="0">
                <a:latin typeface="+mj-lt"/>
                <a:cs typeface="Times New Roman" panose="02020603050405020304" pitchFamily="18" charset="0"/>
              </a:rPr>
              <a:t>Határozatlan időre jön létre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1500" dirty="0">
                <a:latin typeface="+mj-lt"/>
                <a:cs typeface="Times New Roman" panose="02020603050405020304" pitchFamily="18" charset="0"/>
              </a:rPr>
              <a:t>Munkahely a munkakörben szokásos munkavégzési hely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1500" dirty="0">
                <a:latin typeface="+mj-lt"/>
                <a:cs typeface="Times New Roman" panose="02020603050405020304" pitchFamily="18" charset="0"/>
              </a:rPr>
              <a:t>A munkaviszony a munkaszerződés megkötését követő napon kezdődik</a:t>
            </a:r>
          </a:p>
          <a:p>
            <a:pPr marL="0" indent="0">
              <a:buNone/>
            </a:pPr>
            <a:endParaRPr lang="hu-HU" sz="15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500" dirty="0">
                <a:latin typeface="+mj-lt"/>
                <a:cs typeface="Times New Roman" panose="02020603050405020304" pitchFamily="18" charset="0"/>
              </a:rPr>
              <a:t>Típus (blanketta) munkaszerződéseket segíti, illetve azt, hogy megállapodás hiányában se legyen rendezetlen a jogviszony. </a:t>
            </a:r>
          </a:p>
          <a:p>
            <a:pPr marL="0" indent="0">
              <a:buNone/>
            </a:pPr>
            <a:endParaRPr lang="hu-HU" sz="15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B024632-4D65-EF07-5284-9CE32FC21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Munkaszerződés (nem) kötelező elemei</a:t>
            </a:r>
          </a:p>
        </p:txBody>
      </p:sp>
    </p:spTree>
    <p:extLst>
      <p:ext uri="{BB962C8B-B14F-4D97-AF65-F5344CB8AC3E}">
        <p14:creationId xmlns:p14="http://schemas.microsoft.com/office/powerpoint/2010/main" val="54027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F98947F-A296-1BCF-B801-E0C498C6C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400" dirty="0">
                <a:effectLst/>
                <a:latin typeface="+mj-lt"/>
                <a:ea typeface="Calibri" panose="020F0502020204030204" pitchFamily="34" charset="0"/>
              </a:rPr>
              <a:t>Az Mt. 46. § módosítása lerövidíti – 15 napról 7 napra – a tájékoztatás rendelkezésre bocsátására nyitva álló határidőt, továbbá több elemmel kiegészíti a tájékoztatásban megadandó adatok körét. </a:t>
            </a:r>
          </a:p>
          <a:p>
            <a:pPr marL="0" indent="0" algn="just">
              <a:buNone/>
            </a:pPr>
            <a:r>
              <a:rPr lang="hu-HU" sz="1400" dirty="0">
                <a:latin typeface="+mj-lt"/>
              </a:rPr>
              <a:t>Új elemek: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munkaviszony kezdetéről, tartamáról,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munkahelyről,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napi munkaidő tartamáról, a hét azon napjairól, amelyekre munkaidő osztható be, a beosztás szerinti napi munkaidő lehetséges kezdő- és befejező időpontjáról, a rendkívüli munkaidő lehetséges tartamáról, a munkáltató tevékenységének sajátos jellegéről (90. §),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i) </a:t>
            </a: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munkaviszony megszüntetésével összefüggő szabályokról, különösen a felmondási idő megállapításának szabályairól,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j) </a:t>
            </a: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munkáltató képzési politikájáról, a munkavállaló által igénybe vehető képzésre fordítható idő tartamáról,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</a:rPr>
              <a:t>k)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a hatóság megnevezéséről, amely részére a munkáltató a munkaviszonnyal kapcsolatos </a:t>
            </a:r>
            <a:r>
              <a:rPr lang="hu-HU" sz="1500" dirty="0" err="1">
                <a:effectLst/>
                <a:latin typeface="+mj-lt"/>
                <a:ea typeface="Calibri" panose="020F0502020204030204" pitchFamily="34" charset="0"/>
              </a:rPr>
              <a:t>közterhet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 megfizeti</a:t>
            </a:r>
            <a:endParaRPr lang="hu-HU" sz="1500" dirty="0">
              <a:latin typeface="+mj-lt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CF1D1B0-ACB9-4943-3149-0B9784A73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Írásbeli tájékoztató (</a:t>
            </a:r>
            <a:r>
              <a:rPr lang="hu-HU" sz="3200" b="1" dirty="0" err="1">
                <a:solidFill>
                  <a:schemeClr val="tx1"/>
                </a:solidFill>
              </a:rPr>
              <a:t>Mt</a:t>
            </a:r>
            <a:r>
              <a:rPr lang="hu-HU" sz="3200" b="1" dirty="0">
                <a:solidFill>
                  <a:schemeClr val="tx1"/>
                </a:solidFill>
              </a:rPr>
              <a:t> 46. §) belföldi munkavégzés esetén</a:t>
            </a:r>
            <a:br>
              <a:rPr lang="hu-HU" sz="3200" b="1" dirty="0">
                <a:solidFill>
                  <a:schemeClr val="tx1"/>
                </a:solidFill>
              </a:rPr>
            </a:br>
            <a:r>
              <a:rPr lang="hu-HU" sz="3200" b="1" dirty="0">
                <a:solidFill>
                  <a:schemeClr val="tx1"/>
                </a:solidFill>
              </a:rPr>
              <a:t>7 nap!</a:t>
            </a:r>
          </a:p>
        </p:txBody>
      </p:sp>
    </p:spTree>
    <p:extLst>
      <p:ext uri="{BB962C8B-B14F-4D97-AF65-F5344CB8AC3E}">
        <p14:creationId xmlns:p14="http://schemas.microsoft.com/office/powerpoint/2010/main" val="18561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D34303E-328E-9CF5-A936-1075CB686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1500" dirty="0"/>
              <a:t>Új e</a:t>
            </a:r>
            <a:r>
              <a:rPr lang="hu-HU" sz="1500" dirty="0">
                <a:latin typeface="+mj-lt"/>
              </a:rPr>
              <a:t>lem: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munkavégzés helyén irányadó díjazás, valamint az utazási, étkezési és lakhatási költségek megtérítésének szabályairól, feltételeiről,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díjazás és egyéb juttatás pénzneméről,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határon átnyúló szolgáltatásnyújtást végző munkáltató és az általa kiküldött munkavállaló jogaival és kötelezettségeivel összefüggő lényeges információt tartalmazó egységes nemzeti honlap elérhetőségéről, továbbá</a:t>
            </a:r>
          </a:p>
          <a:p>
            <a:pPr marL="0" indent="0">
              <a:buNone/>
            </a:pPr>
            <a:endParaRPr lang="hu-HU" sz="15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890C896-2044-93AC-8475-5D8731E7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Írásbeli tájékoztató külföldi munkavégzés</a:t>
            </a:r>
            <a:br>
              <a:rPr lang="hu-HU" sz="3200" b="1" dirty="0">
                <a:solidFill>
                  <a:schemeClr val="tx1"/>
                </a:solidFill>
              </a:rPr>
            </a:br>
            <a:r>
              <a:rPr lang="hu-HU" sz="3200" b="1" dirty="0">
                <a:solidFill>
                  <a:schemeClr val="tx1"/>
                </a:solidFill>
              </a:rPr>
              <a:t>7 nap!</a:t>
            </a:r>
          </a:p>
        </p:txBody>
      </p:sp>
    </p:spTree>
    <p:extLst>
      <p:ext uri="{BB962C8B-B14F-4D97-AF65-F5344CB8AC3E}">
        <p14:creationId xmlns:p14="http://schemas.microsoft.com/office/powerpoint/2010/main" val="185037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8C81767-BC97-E19F-82C8-6236B90BD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Mellőzhető a tájékoztatást azokról a részletekről, amelyeket a felek megállapodása, így pl. a munkaszerződés már tartalmaz. Tehát pl. a munkahelyet (aminek meghatározását az Mt. 45. § is érinti) a felek rögzíthetik a munkaszerződésben (vagy más megállapodásban) és csak ennek hiányában kell a munkáltatónak az Mt. 46. § szerinti tájékoztatóban külön is feltüntetnie.</a:t>
            </a:r>
          </a:p>
          <a:p>
            <a:pPr algn="just"/>
            <a:r>
              <a:rPr lang="hu-HU" sz="1500" dirty="0">
                <a:latin typeface="+mj-lt"/>
                <a:ea typeface="Calibri" panose="020F0502020204030204" pitchFamily="34" charset="0"/>
              </a:rPr>
              <a:t>E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gyes részletek a jogszabályra utalással is megadhatóak </a:t>
            </a:r>
            <a:r>
              <a:rPr lang="hu-HU" sz="1500" dirty="0">
                <a:latin typeface="+mj-lt"/>
                <a:ea typeface="Calibri" panose="020F0502020204030204" pitchFamily="34" charset="0"/>
              </a:rPr>
              <a:t>(e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-i pontok; pl. alapszabadság, annak kiadása)</a:t>
            </a:r>
          </a:p>
          <a:p>
            <a:pPr algn="just"/>
            <a:r>
              <a:rPr lang="hu-HU" sz="1500" b="1" dirty="0">
                <a:latin typeface="+mj-lt"/>
              </a:rPr>
              <a:t>Változás</a:t>
            </a:r>
            <a:r>
              <a:rPr lang="hu-HU" sz="1500" dirty="0">
                <a:latin typeface="+mj-lt"/>
              </a:rPr>
              <a:t> esetén </a:t>
            </a:r>
            <a:r>
              <a:rPr lang="hu-HU" sz="1500" b="1" dirty="0">
                <a:latin typeface="+mj-lt"/>
              </a:rPr>
              <a:t>legkésőbb</a:t>
            </a:r>
            <a:r>
              <a:rPr lang="hu-HU" sz="1500" dirty="0">
                <a:latin typeface="+mj-lt"/>
              </a:rPr>
              <a:t> a változás </a:t>
            </a:r>
            <a:r>
              <a:rPr lang="hu-HU" sz="1500" b="1" dirty="0">
                <a:latin typeface="+mj-lt"/>
              </a:rPr>
              <a:t>hatálybalépésének</a:t>
            </a:r>
            <a:r>
              <a:rPr lang="hu-HU" sz="1500" dirty="0">
                <a:latin typeface="+mj-lt"/>
              </a:rPr>
              <a:t> időpontjában kell a tájékoztatást megadni.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77A0C1BD-3A70-7646-327F-4C672857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Közös szabály az írásbeli tájékoztatókra</a:t>
            </a:r>
          </a:p>
        </p:txBody>
      </p:sp>
    </p:spTree>
    <p:extLst>
      <p:ext uri="{BB962C8B-B14F-4D97-AF65-F5344CB8AC3E}">
        <p14:creationId xmlns:p14="http://schemas.microsoft.com/office/powerpoint/2010/main" val="43314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616EDF6-D9BF-FB14-5B57-A2A37CBF9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561845"/>
          </a:xfrm>
        </p:spPr>
        <p:txBody>
          <a:bodyPr>
            <a:normAutofit fontScale="92500" lnSpcReduction="10000"/>
          </a:bodyPr>
          <a:lstStyle/>
          <a:p>
            <a:r>
              <a:rPr lang="hu-HU" sz="1500" dirty="0"/>
              <a:t>Már meglévő szabályrendszert egészít ki (korábbi Mt. 61. §, </a:t>
            </a:r>
            <a:r>
              <a:rPr lang="hu-HU" sz="1500" dirty="0" err="1"/>
              <a:t>ún</a:t>
            </a:r>
            <a:r>
              <a:rPr lang="hu-HU" sz="1500" dirty="0"/>
              <a:t>, biztonságosabb és/vagy rugalmasabb foglalkoztatási formákra váltás lehetőségéről: távmunka, részmunka (vagy teljes munkaidő), határozatlan </a:t>
            </a:r>
            <a:r>
              <a:rPr lang="hu-HU" sz="1500" dirty="0" err="1"/>
              <a:t>idejűre</a:t>
            </a:r>
            <a:r>
              <a:rPr lang="hu-HU" sz="1500" dirty="0"/>
              <a:t> áttérés)- ezekről a </a:t>
            </a:r>
            <a:r>
              <a:rPr lang="hu-HU" sz="1500" b="1" dirty="0"/>
              <a:t>munkáltató előzetesen köteles tájékoztatást adni, bármelyik munkavállaló kérheti</a:t>
            </a:r>
          </a:p>
          <a:p>
            <a:r>
              <a:rPr lang="hu-HU" sz="1500" dirty="0"/>
              <a:t>Új esetkörök, speciális alanyi körre: </a:t>
            </a:r>
            <a:r>
              <a:rPr lang="hu-HU" sz="1500" b="1" dirty="0"/>
              <a:t>gyermek 8 éves </a:t>
            </a:r>
            <a:r>
              <a:rPr lang="hu-HU" sz="1500" dirty="0"/>
              <a:t>koráig vagy a gondozást végző munkavállaló kérheti: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munkavégzési helyének módosítását (nem feltétlen munkaszerződési elem),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munkarendjének módosítását (nem munkaszerződési elem),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távmunkavégzésben való foglalkoztatását, illetve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500" i="1" dirty="0">
                <a:effectLst/>
                <a:latin typeface="+mj-lt"/>
                <a:ea typeface="Calibri" panose="020F0502020204030204" pitchFamily="34" charset="0"/>
              </a:rPr>
              <a:t>d) </a:t>
            </a:r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részmunkaidőben való foglalkoztatását.</a:t>
            </a:r>
          </a:p>
          <a:p>
            <a:pPr>
              <a:spcBef>
                <a:spcPts val="0"/>
              </a:spcBef>
            </a:pPr>
            <a:r>
              <a:rPr lang="hu-HU" sz="1500" u="sng" dirty="0">
                <a:latin typeface="+mj-lt"/>
              </a:rPr>
              <a:t>Közös szabály</a:t>
            </a:r>
            <a:r>
              <a:rPr lang="hu-HU" sz="1500" dirty="0">
                <a:latin typeface="+mj-lt"/>
              </a:rPr>
              <a:t>: </a:t>
            </a:r>
            <a:r>
              <a:rPr lang="hu-HU" sz="1500" b="1" dirty="0">
                <a:latin typeface="+mj-lt"/>
              </a:rPr>
              <a:t>indokolt munkavállalói </a:t>
            </a:r>
            <a:r>
              <a:rPr lang="hu-HU" sz="1500" dirty="0">
                <a:latin typeface="+mj-lt"/>
              </a:rPr>
              <a:t>kérelem (</a:t>
            </a:r>
            <a:r>
              <a:rPr lang="hu-HU" sz="1500" b="1" dirty="0">
                <a:latin typeface="+mj-lt"/>
              </a:rPr>
              <a:t>első 6 hónapban nem kérhető</a:t>
            </a:r>
            <a:r>
              <a:rPr lang="hu-HU" sz="1500" dirty="0">
                <a:latin typeface="+mj-lt"/>
              </a:rPr>
              <a:t>), engedélyező munkáltatói döntést nem kell indokolni, </a:t>
            </a:r>
            <a:r>
              <a:rPr lang="hu-HU" sz="1500" b="1" dirty="0">
                <a:latin typeface="+mj-lt"/>
              </a:rPr>
              <a:t>az elutasítást valós, világos és okszerű indokolással igen. Döntés 15 napon bel</a:t>
            </a:r>
            <a:r>
              <a:rPr lang="hu-HU" sz="1500" dirty="0">
                <a:latin typeface="+mj-lt"/>
              </a:rPr>
              <a:t>ül. Az elutasító döntéssel vagy hallgatással szemben bírói  peres út (az ítélet pótolja a nyilatkozatot). </a:t>
            </a:r>
          </a:p>
          <a:p>
            <a:pPr>
              <a:spcBef>
                <a:spcPts val="0"/>
              </a:spcBef>
            </a:pPr>
            <a:r>
              <a:rPr lang="hu-HU" sz="1500" dirty="0">
                <a:latin typeface="+mj-lt"/>
              </a:rPr>
              <a:t>Kérelem elbírálásánál: méltányos mérlegelés elve </a:t>
            </a:r>
          </a:p>
          <a:p>
            <a:pPr>
              <a:spcBef>
                <a:spcPts val="0"/>
              </a:spcBef>
            </a:pPr>
            <a:r>
              <a:rPr lang="hu-HU" sz="1500" dirty="0">
                <a:latin typeface="+mj-lt"/>
              </a:rPr>
              <a:t>Nem azonos a részmunkaidőre történő kötelező változtatással (gyermek 4 éves koráig); ott nincs mérlegelés</a:t>
            </a:r>
          </a:p>
          <a:p>
            <a:pPr>
              <a:spcBef>
                <a:spcPts val="0"/>
              </a:spcBef>
            </a:pPr>
            <a:endParaRPr lang="hu-HU" sz="1500" dirty="0">
              <a:latin typeface="+mj-lt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6B2BC45-5A74-8F84-A8DC-E21B01F3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Munkaszerződés (vagy munkavégzési feltétel) módosítása iránti kérelem és annak elbírálása </a:t>
            </a:r>
          </a:p>
        </p:txBody>
      </p:sp>
    </p:spTree>
    <p:extLst>
      <p:ext uri="{BB962C8B-B14F-4D97-AF65-F5344CB8AC3E}">
        <p14:creationId xmlns:p14="http://schemas.microsoft.com/office/powerpoint/2010/main" val="2387316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14F23E43-A0A5-FD1B-B6B1-CBB917B44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1800" b="1" u="sng" dirty="0"/>
              <a:t>Apasági szabadság</a:t>
            </a:r>
            <a:r>
              <a:rPr lang="hu-HU" sz="1800" dirty="0"/>
              <a:t>: korábbi 5 (iker esetén 7 munkanap) munkanapot bővíti ki egységesen </a:t>
            </a:r>
            <a:r>
              <a:rPr lang="hu-HU" sz="1800" b="1" dirty="0"/>
              <a:t>10 munkanapra</a:t>
            </a:r>
            <a:r>
              <a:rPr lang="hu-HU" sz="1800" dirty="0"/>
              <a:t>; Külön nevesített pótszabadság fajta (jogharmonizáció)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1800" dirty="0"/>
              <a:t>Legfeljebb 2 részletben, születést (örökbefogadást) követő második hónap végéig, munkavállaló rendelkezése szerint, </a:t>
            </a:r>
            <a:r>
              <a:rPr lang="hu-HU" sz="1800" b="0" i="0" dirty="0">
                <a:effectLst/>
                <a:latin typeface="+mj-lt"/>
              </a:rPr>
              <a:t>a munkáltató a kérelemnek megfelelően köteles azt biztosítani, akkor is, ha e két hónap tartama áthúzódik a születés évét követő évre (nem csak esedékesség éve).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1800" b="0" i="0" dirty="0">
                <a:effectLst/>
                <a:latin typeface="+mj-lt"/>
              </a:rPr>
              <a:t>Az apasági szabadság esetében az apa családi állapota nem bír jelentőséggel, így annak is jár, aki nem házas, illetve aki elvált. Az egy háztart</a:t>
            </a:r>
            <a:r>
              <a:rPr lang="hu-HU" sz="1600" b="0" i="0" dirty="0">
                <a:effectLst/>
                <a:latin typeface="+mj-lt"/>
              </a:rPr>
              <a:t>ásban történő nevelés nem feltétel, így az az apa is jogosult igénybe venni az apasági szabadságot, aki nem él a gyermekkel közös háztartásban.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1600" b="1" i="0" dirty="0">
                <a:effectLst/>
                <a:latin typeface="+mj-lt"/>
              </a:rPr>
              <a:t>Az apasági szabadság első öt munkanapig terjedő tartamára a munkavállalót távolléti díj, hattól tíz munkanapig terjedő tartamára azonban már csak a távolléti díj 40 százaléka (!) illeti meg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1600" b="1" dirty="0">
                <a:latin typeface="+mj-lt"/>
              </a:rPr>
              <a:t>Pénzben nem váltható meg, eltérést nem engedő szabály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1600" b="1" i="0" dirty="0">
                <a:effectLst/>
                <a:latin typeface="+mj-lt"/>
              </a:rPr>
              <a:t>Tartama </a:t>
            </a:r>
            <a:r>
              <a:rPr lang="hu-HU" sz="1600" b="1" i="0" u="sng" dirty="0">
                <a:effectLst/>
                <a:latin typeface="+mj-lt"/>
              </a:rPr>
              <a:t>felmondási tilalmat </a:t>
            </a:r>
            <a:r>
              <a:rPr lang="hu-HU" sz="1600" b="1" i="0" dirty="0">
                <a:effectLst/>
                <a:latin typeface="+mj-lt"/>
              </a:rPr>
              <a:t>képez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hu-HU" sz="1600" b="0" i="0" dirty="0">
              <a:effectLst/>
              <a:latin typeface="+mj-lt"/>
            </a:endParaRPr>
          </a:p>
          <a:p>
            <a:pPr marL="0" indent="0" algn="just">
              <a:buNone/>
            </a:pPr>
            <a:endParaRPr lang="hu-HU" sz="15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BE10E9C3-76B4-2C03-EAE3-5ACDF741E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Szabadság szabályok 1.</a:t>
            </a:r>
            <a:br>
              <a:rPr lang="hu-HU" sz="3200" b="1" dirty="0">
                <a:solidFill>
                  <a:schemeClr val="tx1"/>
                </a:solidFill>
              </a:rPr>
            </a:br>
            <a:r>
              <a:rPr lang="hu-HU" sz="3200" b="1" dirty="0">
                <a:solidFill>
                  <a:schemeClr val="tx1"/>
                </a:solidFill>
              </a:rPr>
              <a:t>Apasági szabadság</a:t>
            </a:r>
          </a:p>
        </p:txBody>
      </p:sp>
    </p:spTree>
    <p:extLst>
      <p:ext uri="{BB962C8B-B14F-4D97-AF65-F5344CB8AC3E}">
        <p14:creationId xmlns:p14="http://schemas.microsoft.com/office/powerpoint/2010/main" val="105138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9601E5D-69BC-C450-C8C7-660C09607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sz="2400" b="1" u="sng" dirty="0"/>
              <a:t>Szülői szabadság:</a:t>
            </a:r>
            <a:r>
              <a:rPr lang="hu-HU" sz="2400" dirty="0"/>
              <a:t>  új jogintézmény, gyermek hároméves koráig 44 munkanap, nem csak az esedékesség évében adható ki</a:t>
            </a:r>
          </a:p>
          <a:p>
            <a:pPr algn="just"/>
            <a:r>
              <a:rPr lang="hu-HU" sz="2400" b="1" dirty="0"/>
              <a:t>Feltétele</a:t>
            </a:r>
            <a:r>
              <a:rPr lang="hu-HU" sz="2400" dirty="0"/>
              <a:t>: </a:t>
            </a:r>
            <a:r>
              <a:rPr lang="hu-HU" sz="2400" b="0" i="0" dirty="0">
                <a:effectLst/>
                <a:latin typeface="Candara" panose="020E0502030303020204" pitchFamily="34" charset="0"/>
              </a:rPr>
              <a:t>a munkaviszony a gyermek születését vagy örökbefogadás esetén az örökbefogadást engedélyező határozat véglegessé válását követően egy éve fennálljon. Az egy év nem jogvesztő feltétel, Így, ha a gyermek születésének időpontjában még nem állna fenn a munkaviszony egy éve a munkáltatónál, de később igen, akkor igénybe veheti a munkavállaló a szülői szabadságot.</a:t>
            </a:r>
          </a:p>
          <a:p>
            <a:pPr algn="just"/>
            <a:r>
              <a:rPr lang="hu-HU" sz="2400" b="1" dirty="0">
                <a:latin typeface="Candara" panose="020E0502030303020204" pitchFamily="34" charset="0"/>
              </a:rPr>
              <a:t>Kiadása</a:t>
            </a:r>
            <a:r>
              <a:rPr lang="hu-HU" sz="2400" dirty="0">
                <a:latin typeface="Candara" panose="020E0502030303020204" pitchFamily="34" charset="0"/>
              </a:rPr>
              <a:t>: munkavállaló rendelkezik felette (15 nappal korábban); kivételesen, legfeljebb 60 nappal halasztható indokolt írásbeli határozattal, de! nem szakítható me</a:t>
            </a:r>
            <a:r>
              <a:rPr lang="hu-HU" sz="2100" dirty="0">
                <a:latin typeface="+mj-lt"/>
              </a:rPr>
              <a:t>g ilyen indokkal. Kiadás javasolt időpontját meg kell jelölnie. </a:t>
            </a:r>
          </a:p>
          <a:p>
            <a:pPr algn="just"/>
            <a:r>
              <a:rPr lang="hu-HU" sz="2100" b="1" dirty="0">
                <a:latin typeface="+mj-lt"/>
              </a:rPr>
              <a:t>T</a:t>
            </a:r>
            <a:r>
              <a:rPr lang="hu-HU" sz="2100" b="1" i="0" dirty="0">
                <a:effectLst/>
                <a:latin typeface="+mj-lt"/>
              </a:rPr>
              <a:t>ávolléti díj 10%, amelyet csökkenteni kell az erre az időszakra a munkavállalónak megfizetett gyermekgondozási díj vagy gyermekgondozást segítő ellátás összegével.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2400" b="1" dirty="0">
                <a:latin typeface="+mj-lt"/>
              </a:rPr>
              <a:t>Pénzben nem váltható meg, eltérést nem engedő szabály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u-HU" sz="2400" b="1" i="0" dirty="0">
                <a:effectLst/>
                <a:latin typeface="+mj-lt"/>
              </a:rPr>
              <a:t>Tartama </a:t>
            </a:r>
            <a:r>
              <a:rPr lang="hu-HU" sz="2400" b="1" i="0" u="sng" dirty="0">
                <a:effectLst/>
                <a:latin typeface="+mj-lt"/>
              </a:rPr>
              <a:t>felmondási tilalmat </a:t>
            </a:r>
            <a:r>
              <a:rPr lang="hu-HU" sz="2400" b="1" i="0" dirty="0">
                <a:effectLst/>
                <a:latin typeface="+mj-lt"/>
              </a:rPr>
              <a:t>képez</a:t>
            </a:r>
          </a:p>
          <a:p>
            <a:pPr algn="just"/>
            <a:endParaRPr lang="hu-HU" sz="2100" dirty="0">
              <a:latin typeface="+mj-lt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B65F593-31B3-9835-6B40-46D811A8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Szülői szabadság</a:t>
            </a:r>
          </a:p>
        </p:txBody>
      </p:sp>
    </p:spTree>
    <p:extLst>
      <p:ext uri="{BB962C8B-B14F-4D97-AF65-F5344CB8AC3E}">
        <p14:creationId xmlns:p14="http://schemas.microsoft.com/office/powerpoint/2010/main" val="2467047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442</TotalTime>
  <Words>1573</Words>
  <Application>Microsoft Office PowerPoint</Application>
  <PresentationFormat>Diavetítés a képernyőre (4:3 oldalarány)</PresentationFormat>
  <Paragraphs>88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Calibri</vt:lpstr>
      <vt:lpstr>Candara</vt:lpstr>
      <vt:lpstr>Symbol</vt:lpstr>
      <vt:lpstr>Times New Roman</vt:lpstr>
      <vt:lpstr>Wingdings</vt:lpstr>
      <vt:lpstr>Hullám</vt:lpstr>
      <vt:lpstr>Az Mt. 2023. január 1.-tól hatályos módosításai</vt:lpstr>
      <vt:lpstr>A Módosítás deklarált célja és ami sikerült</vt:lpstr>
      <vt:lpstr>Munkaszerződés (nem) kötelező elemei</vt:lpstr>
      <vt:lpstr>Írásbeli tájékoztató (Mt 46. §) belföldi munkavégzés esetén 7 nap!</vt:lpstr>
      <vt:lpstr>Írásbeli tájékoztató külföldi munkavégzés 7 nap!</vt:lpstr>
      <vt:lpstr>Közös szabály az írásbeli tájékoztatókra</vt:lpstr>
      <vt:lpstr>Munkaszerződés (vagy munkavégzési feltétel) módosítása iránti kérelem és annak elbírálása </vt:lpstr>
      <vt:lpstr>Szabadság szabályok 1. Apasági szabadság</vt:lpstr>
      <vt:lpstr>Szülői szabadság</vt:lpstr>
      <vt:lpstr>Egyéb szabadság szabályok</vt:lpstr>
      <vt:lpstr>Munkavégzés (rendelkezésre állás) alóli mentesülés új esetei Mt. 55.§</vt:lpstr>
      <vt:lpstr>Megszüntetés indokolási kötelezettség kikényszerítése akkor is, amikor ilyen nem terheli a munkáltatót</vt:lpstr>
      <vt:lpstr>Joggal való visszaélés szigorúbb szabályai</vt:lpstr>
      <vt:lpstr>Egyéb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munkaidőkeret, a munkabérből levonás és a pihenőidő szabályai</dc:title>
  <dc:creator>Dr. Szalay Mátyás</dc:creator>
  <cp:lastModifiedBy>Dr. Havasi Bence</cp:lastModifiedBy>
  <cp:revision>36</cp:revision>
  <cp:lastPrinted>2022-12-04T16:20:30Z</cp:lastPrinted>
  <dcterms:created xsi:type="dcterms:W3CDTF">2022-12-01T10:42:44Z</dcterms:created>
  <dcterms:modified xsi:type="dcterms:W3CDTF">2022-12-08T13:13:48Z</dcterms:modified>
</cp:coreProperties>
</file>